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6/11/2023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950C5C2-3E8B-45B8-D8E1-7B716F3D1333}"/>
              </a:ext>
            </a:extLst>
          </p:cNvPr>
          <p:cNvSpPr txBox="1"/>
          <p:nvPr/>
        </p:nvSpPr>
        <p:spPr>
          <a:xfrm>
            <a:off x="307649" y="600779"/>
            <a:ext cx="2435551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Velocidad instantánea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F12E9AF-1785-C198-12AB-BA3A5496E10D}"/>
                  </a:ext>
                </a:extLst>
              </p:cNvPr>
              <p:cNvSpPr txBox="1"/>
              <p:nvPr/>
            </p:nvSpPr>
            <p:spPr>
              <a:xfrm>
                <a:off x="307649" y="939167"/>
                <a:ext cx="3187582" cy="6426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Vamos a recordar que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F12E9AF-1785-C198-12AB-BA3A5496E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49" y="939167"/>
                <a:ext cx="3187582" cy="642676"/>
              </a:xfrm>
              <a:prstGeom prst="rect">
                <a:avLst/>
              </a:prstGeom>
              <a:blipFill>
                <a:blip r:embed="rId3"/>
                <a:stretch>
                  <a:fillRect l="-1530" b="-571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magen 16">
            <a:extLst>
              <a:ext uri="{FF2B5EF4-FFF2-40B4-BE49-F238E27FC236}">
                <a16:creationId xmlns:a16="http://schemas.microsoft.com/office/drawing/2014/main" id="{97D1E24F-63D9-036B-B5B2-4B760F05A6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987" y="1666429"/>
            <a:ext cx="4267200" cy="2667000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37A70368-70BC-D643-7A68-AE17E2D0F6F9}"/>
              </a:ext>
            </a:extLst>
          </p:cNvPr>
          <p:cNvSpPr txBox="1"/>
          <p:nvPr/>
        </p:nvSpPr>
        <p:spPr>
          <a:xfrm>
            <a:off x="4973652" y="1450058"/>
            <a:ext cx="6152972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 ecuación coincide con la fórmula de pendiente de una recta. Significa que la velocidad promedio también es la pendiente de la recta secante que corta a los dos puntos.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ABBCDED-5805-0514-6186-E678164F62EC}"/>
              </a:ext>
            </a:extLst>
          </p:cNvPr>
          <p:cNvSpPr txBox="1"/>
          <p:nvPr/>
        </p:nvSpPr>
        <p:spPr>
          <a:xfrm>
            <a:off x="4973652" y="2745926"/>
            <a:ext cx="6152972" cy="2542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 embargo, si lo que queremos es la velocidad en un instante, debemos acercar lo más que se pueda el punto 2 con el punto 1. De esa manera cuando casi coincidan (en el límite cuando el intervalo de tiempo se aproxime a cero), habremos encontrado la velocidad en ese instante. Justamente esa es la definición de derivada: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27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20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-12714"/>
            <a:ext cx="12187719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3CDBFB4-E064-BBCA-6877-894F2A694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378" y="610178"/>
            <a:ext cx="2933478" cy="243238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07B3D67-1C65-2597-246B-CFBC1C5E3A48}"/>
                  </a:ext>
                </a:extLst>
              </p:cNvPr>
              <p:cNvSpPr txBox="1"/>
              <p:nvPr/>
            </p:nvSpPr>
            <p:spPr>
              <a:xfrm>
                <a:off x="3315768" y="754829"/>
                <a:ext cx="2059536" cy="618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SV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s-SV" i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07B3D67-1C65-2597-246B-CFBC1C5E3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768" y="754829"/>
                <a:ext cx="2059536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uadroTexto 13">
            <a:extLst>
              <a:ext uri="{FF2B5EF4-FFF2-40B4-BE49-F238E27FC236}">
                <a16:creationId xmlns:a16="http://schemas.microsoft.com/office/drawing/2014/main" id="{6D2A81CE-6DE5-BE87-E16A-25CD761A87B5}"/>
              </a:ext>
            </a:extLst>
          </p:cNvPr>
          <p:cNvSpPr txBox="1"/>
          <p:nvPr/>
        </p:nvSpPr>
        <p:spPr>
          <a:xfrm>
            <a:off x="3315768" y="1398974"/>
            <a:ext cx="4760008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 la velocidad en un instante cualquiera:  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7B983910-22EF-FE0D-838C-C58C0DA4DE84}"/>
                  </a:ext>
                </a:extLst>
              </p:cNvPr>
              <p:cNvSpPr txBox="1"/>
              <p:nvPr/>
            </p:nvSpPr>
            <p:spPr>
              <a:xfrm>
                <a:off x="8152688" y="1322189"/>
                <a:ext cx="1008403" cy="618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s-SV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7B983910-22EF-FE0D-838C-C58C0DA4D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688" y="1322189"/>
                <a:ext cx="1008403" cy="618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uadroTexto 21">
            <a:extLst>
              <a:ext uri="{FF2B5EF4-FFF2-40B4-BE49-F238E27FC236}">
                <a16:creationId xmlns:a16="http://schemas.microsoft.com/office/drawing/2014/main" id="{FE1CF2C4-B5F8-1AFB-821C-4840E985E334}"/>
              </a:ext>
            </a:extLst>
          </p:cNvPr>
          <p:cNvSpPr txBox="1"/>
          <p:nvPr/>
        </p:nvSpPr>
        <p:spPr>
          <a:xfrm>
            <a:off x="239282" y="3102907"/>
            <a:ext cx="2478281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Aceleración Promedio: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C291206-9DA2-780A-B448-E5607032E195}"/>
              </a:ext>
            </a:extLst>
          </p:cNvPr>
          <p:cNvSpPr txBox="1"/>
          <p:nvPr/>
        </p:nvSpPr>
        <p:spPr>
          <a:xfrm>
            <a:off x="239282" y="3429000"/>
            <a:ext cx="11713436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Así como concluimos que la velocidad promedio es el desplazamiento o variación de la posición entre el intervalo de tiempo transcurrido, diremos que la aceleración promedio, representa la variación de la velocidad entre el intervalo de tiempo utilizado.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14E9695F-1B36-AAD8-235A-8569A20CC9C2}"/>
                  </a:ext>
                </a:extLst>
              </p:cNvPr>
              <p:cNvSpPr txBox="1"/>
              <p:nvPr/>
            </p:nvSpPr>
            <p:spPr>
              <a:xfrm>
                <a:off x="1512605" y="4224570"/>
                <a:ext cx="1247686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s-SV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s-SV" b="0" i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14E9695F-1B36-AAD8-235A-8569A20CC9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605" y="4224570"/>
                <a:ext cx="1247686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A2484BFF-AB9B-4760-8622-45D0D52E5359}"/>
                  </a:ext>
                </a:extLst>
              </p:cNvPr>
              <p:cNvSpPr txBox="1"/>
              <p:nvPr/>
            </p:nvSpPr>
            <p:spPr>
              <a:xfrm>
                <a:off x="3287635" y="4237241"/>
                <a:ext cx="6152972" cy="464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Donde </a:t>
                </a:r>
                <a14:m>
                  <m:oMath xmlns:m="http://schemas.openxmlformats.org/officeDocument/2006/math"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velocidad final menos la velocidad inicial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A2484BFF-AB9B-4760-8622-45D0D52E5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635" y="4237241"/>
                <a:ext cx="6152972" cy="464166"/>
              </a:xfrm>
              <a:prstGeom prst="rect">
                <a:avLst/>
              </a:prstGeom>
              <a:blipFill>
                <a:blip r:embed="rId7"/>
                <a:stretch>
                  <a:fillRect l="-792" b="-2105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CuadroTexto 34">
            <a:extLst>
              <a:ext uri="{FF2B5EF4-FFF2-40B4-BE49-F238E27FC236}">
                <a16:creationId xmlns:a16="http://schemas.microsoft.com/office/drawing/2014/main" id="{0DDB49EC-635A-B7FC-A471-B6178CDA0CED}"/>
              </a:ext>
            </a:extLst>
          </p:cNvPr>
          <p:cNvSpPr txBox="1"/>
          <p:nvPr/>
        </p:nvSpPr>
        <p:spPr>
          <a:xfrm>
            <a:off x="217200" y="4696634"/>
            <a:ext cx="2543091" cy="46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Aceleración instantánea.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5C6A871-88BD-B3A6-DA08-0C9461ED1EE4}"/>
              </a:ext>
            </a:extLst>
          </p:cNvPr>
          <p:cNvSpPr txBox="1"/>
          <p:nvPr/>
        </p:nvSpPr>
        <p:spPr>
          <a:xfrm>
            <a:off x="217200" y="5085789"/>
            <a:ext cx="11713435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Haciendo el mismo análisis para calcular la velocidad instantánea, podemos asegurar que la aceleración instantánea, también es la derivada de la velocidad con respecto al tiempo.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92282827-7363-6343-820D-531071569FE6}"/>
                  </a:ext>
                </a:extLst>
              </p:cNvPr>
              <p:cNvSpPr txBox="1"/>
              <p:nvPr/>
            </p:nvSpPr>
            <p:spPr>
              <a:xfrm>
                <a:off x="305378" y="5992502"/>
                <a:ext cx="1914258" cy="648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SV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𝒅𝒗</m:t>
                          </m:r>
                        </m:num>
                        <m:den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s-SV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b="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s-SV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s-SV" b="1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b="1" i="1"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</m:e>
                            <m:sup>
                              <m:r>
                                <a:rPr lang="es-SV" b="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92282827-7363-6343-820D-531071569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78" y="5992502"/>
                <a:ext cx="1914258" cy="648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085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8" grpId="0"/>
      <p:bldP spid="22" grpId="0"/>
      <p:bldP spid="26" grpId="0"/>
      <p:bldP spid="30" grpId="0"/>
      <p:bldP spid="33" grpId="0"/>
      <p:bldP spid="35" grpId="0"/>
      <p:bldP spid="37" grpId="0"/>
      <p:bldP spid="3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218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5</cp:revision>
  <dcterms:created xsi:type="dcterms:W3CDTF">2023-10-27T00:51:22Z</dcterms:created>
  <dcterms:modified xsi:type="dcterms:W3CDTF">2023-11-06T23:36:37Z</dcterms:modified>
</cp:coreProperties>
</file>